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Proxima Nova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ProximaNova-bold.fntdata"/><Relationship Id="rId14" Type="http://schemas.openxmlformats.org/officeDocument/2006/relationships/font" Target="fonts/ProximaNova-regular.fntdata"/><Relationship Id="rId17" Type="http://schemas.openxmlformats.org/officeDocument/2006/relationships/font" Target="fonts/ProximaNova-boldItalic.fntdata"/><Relationship Id="rId16" Type="http://schemas.openxmlformats.org/officeDocument/2006/relationships/font" Target="fonts/ProximaNova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 – Title">
  <p:cSld name="Divider">
    <p:bg>
      <p:bgPr>
        <a:solidFill>
          <a:schemeClr val="lt2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0276.jpg" id="7" name="Shape 7"/>
          <p:cNvPicPr preferRelativeResize="0"/>
          <p:nvPr/>
        </p:nvPicPr>
        <p:blipFill rotWithShape="1">
          <a:blip r:embed="rId2">
            <a:alphaModFix/>
          </a:blip>
          <a:srcRect b="8284" l="-1871" r="9671" t="8284"/>
          <a:stretch/>
        </p:blipFill>
        <p:spPr>
          <a:xfrm>
            <a:off x="614426" y="0"/>
            <a:ext cx="85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Shape 9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" name="Shape 10"/>
          <p:cNvSpPr txBox="1"/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" name="Shape 11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2018 Pivotal Software, Inc. All rights Reserved. Version 1.0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2" name="Shape 12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13" name="Shape 13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Shape 21"/>
          <p:cNvSpPr txBox="1"/>
          <p:nvPr>
            <p:ph idx="1" type="subTitle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– Split">
  <p:cSld name="CUSTOM_8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Shape 119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0" name="Shape 120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21" name="Shape 121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Shape 129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0" name="Shape 130"/>
          <p:cNvCxnSpPr/>
          <p:nvPr/>
        </p:nvCxnSpPr>
        <p:spPr>
          <a:xfrm rot="10800000">
            <a:off x="4572000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1" name="Shape 131"/>
          <p:cNvSpPr txBox="1"/>
          <p:nvPr>
            <p:ph idx="1" type="body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32" name="Shape 132"/>
          <p:cNvSpPr txBox="1"/>
          <p:nvPr>
            <p:ph idx="2" type="body"/>
          </p:nvPr>
        </p:nvSpPr>
        <p:spPr>
          <a:xfrm>
            <a:off x="4750000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– Split w/ Image">
  <p:cSld name="CUSTOM_8_2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35" name="Shape 135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6" name="Shape 13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37" name="Shape 137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" name="Shape 145"/>
          <p:cNvSpPr txBox="1"/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02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02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02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 – Columns">
  <p:cSld name="CUSTOM_8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Shape 148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49" name="Shape 149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Shape 157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8" name="Shape 158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9" name="Shape 159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Shape 160"/>
          <p:cNvCxnSpPr/>
          <p:nvPr/>
        </p:nvCxnSpPr>
        <p:spPr>
          <a:xfrm rot="10800000">
            <a:off x="30678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" name="Shape 161"/>
          <p:cNvCxnSpPr/>
          <p:nvPr/>
        </p:nvCxnSpPr>
        <p:spPr>
          <a:xfrm>
            <a:off x="30678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Shape 162"/>
          <p:cNvSpPr txBox="1"/>
          <p:nvPr/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64" name="Shape 164"/>
          <p:cNvSpPr txBox="1"/>
          <p:nvPr>
            <p:ph idx="2" type="body"/>
          </p:nvPr>
        </p:nvSpPr>
        <p:spPr>
          <a:xfrm>
            <a:off x="3207300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65" name="Shape 165"/>
          <p:cNvSpPr txBox="1"/>
          <p:nvPr>
            <p:ph idx="3" type="body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– Divider">
  <p:cSld name="Divider_1">
    <p:bg>
      <p:bgPr>
        <a:solidFill>
          <a:schemeClr val="lt2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b="1" i="0" sz="4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grpSp>
        <p:nvGrpSpPr>
          <p:cNvPr id="24" name="Shape 2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5" name="Shape 25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3" name="Shape 33"/>
          <p:cNvCxnSpPr/>
          <p:nvPr/>
        </p:nvCxnSpPr>
        <p:spPr>
          <a:xfrm rot="10800000">
            <a:off x="4309650" y="2255484"/>
            <a:ext cx="524700" cy="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" name="Shape 34"/>
          <p:cNvSpPr txBox="1"/>
          <p:nvPr>
            <p:ph idx="1" type="subTitle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– Intro">
  <p:cSld name="Intro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0" y="0"/>
            <a:ext cx="3066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5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9pPr>
          </a:lstStyle>
          <a:p/>
        </p:txBody>
      </p:sp>
      <p:cxnSp>
        <p:nvCxnSpPr>
          <p:cNvPr id="38" name="Shape 38"/>
          <p:cNvCxnSpPr/>
          <p:nvPr/>
        </p:nvCxnSpPr>
        <p:spPr>
          <a:xfrm>
            <a:off x="3066005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9" name="Shape 39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40" name="Shape 40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8" name="Shape 48"/>
          <p:cNvCxnSpPr/>
          <p:nvPr/>
        </p:nvCxnSpPr>
        <p:spPr>
          <a:xfrm rot="10800000">
            <a:off x="295728" y="2131916"/>
            <a:ext cx="524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" name="Shape 49"/>
          <p:cNvSpPr txBox="1"/>
          <p:nvPr>
            <p:ph idx="1" type="subTitle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0200" lvl="2" marL="1371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0200" lvl="7" marL="3657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0200" lvl="8" marL="41148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 – 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– Standard">
  <p:cSld name="Title Slid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4" name="Shape 5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55" name="Shape 55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Shape 63"/>
          <p:cNvSpPr txBox="1"/>
          <p:nvPr>
            <p:ph idx="1" type="body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 – Diagram Box">
  <p:cSld name="Title Slide_4">
    <p:bg>
      <p:bgPr>
        <a:solidFill>
          <a:srgbClr val="F3F3F3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66" name="Shape 6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67" name="Shape 67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" name="Shape 75"/>
          <p:cNvSpPr/>
          <p:nvPr/>
        </p:nvSpPr>
        <p:spPr>
          <a:xfrm>
            <a:off x="285750" y="907200"/>
            <a:ext cx="8569800" cy="37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" name="Shape 76"/>
          <p:cNvCxnSpPr/>
          <p:nvPr/>
        </p:nvCxnSpPr>
        <p:spPr>
          <a:xfrm>
            <a:off x="8855561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" name="Shape 77"/>
          <p:cNvCxnSpPr/>
          <p:nvPr/>
        </p:nvCxnSpPr>
        <p:spPr>
          <a:xfrm>
            <a:off x="28753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" name="Shape 78"/>
          <p:cNvCxnSpPr/>
          <p:nvPr/>
        </p:nvCxnSpPr>
        <p:spPr>
          <a:xfrm rot="10800000">
            <a:off x="-228600" y="923925"/>
            <a:ext cx="114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Shape 79"/>
          <p:cNvCxnSpPr/>
          <p:nvPr/>
        </p:nvCxnSpPr>
        <p:spPr>
          <a:xfrm rot="10800000">
            <a:off x="-228600" y="4669500"/>
            <a:ext cx="114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 – Design Grid">
  <p:cSld name="Title Slide_3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Shape 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83" name="Shape 8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84" name="Shape 84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 – Night Mode">
  <p:cSld name="Title Slide_2">
    <p:bg>
      <p:bgPr>
        <a:solidFill>
          <a:schemeClr val="dk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94" name="Shape 9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95" name="Shape 95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– Sidebar">
  <p:cSld name="CUSTOM_5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Shape 104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" name="Shape 105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06" name="Shape 10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07" name="Shape 107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5" name="Shape 115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" name="Shape 116"/>
          <p:cNvSpPr txBox="1"/>
          <p:nvPr>
            <p:ph idx="1" type="body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2" type="body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hyperlink" Target="http://goo.gl/BOkxxj" TargetMode="External"/><Relationship Id="rId10" Type="http://schemas.openxmlformats.org/officeDocument/2006/relationships/hyperlink" Target="http://goo.gl/XfMp8h" TargetMode="External"/><Relationship Id="rId12" Type="http://schemas.openxmlformats.org/officeDocument/2006/relationships/hyperlink" Target="https://www.youtube.com/watch?v=5q-ntJOKYA4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pivotal.io" TargetMode="External"/><Relationship Id="rId4" Type="http://schemas.openxmlformats.org/officeDocument/2006/relationships/hyperlink" Target="http://pivotal.io/platform" TargetMode="External"/><Relationship Id="rId9" Type="http://schemas.openxmlformats.org/officeDocument/2006/relationships/hyperlink" Target="http://goo.gl/Z3XLm7" TargetMode="External"/><Relationship Id="rId5" Type="http://schemas.openxmlformats.org/officeDocument/2006/relationships/hyperlink" Target="https://www.perficient.com/" TargetMode="External"/><Relationship Id="rId6" Type="http://schemas.openxmlformats.org/officeDocument/2006/relationships/hyperlink" Target="https://www.perficient.com/services" TargetMode="External"/><Relationship Id="rId7" Type="http://schemas.openxmlformats.org/officeDocument/2006/relationships/hyperlink" Target="http://pivotal.io/ebooks" TargetMode="External"/><Relationship Id="rId8" Type="http://schemas.openxmlformats.org/officeDocument/2006/relationships/hyperlink" Target="http://goo.gl/i0wwV8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meetup.com/Saint-Louis-Cloud-Foundry-Meetup/" TargetMode="External"/><Relationship Id="rId4" Type="http://schemas.openxmlformats.org/officeDocument/2006/relationships/hyperlink" Target="https://www.meetup.com/Saint-Louis-Spring-Meetup/" TargetMode="External"/><Relationship Id="rId5" Type="http://schemas.openxmlformats.org/officeDocument/2006/relationships/hyperlink" Target="https://www.meetup.com/GatewayJUG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idx="1" type="subTitle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Pivotal and Perficient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April 2018</a:t>
            </a:r>
            <a:endParaRPr/>
          </a:p>
        </p:txBody>
      </p:sp>
      <p:sp>
        <p:nvSpPr>
          <p:cNvPr id="171" name="Shape 171"/>
          <p:cNvSpPr txBox="1"/>
          <p:nvPr>
            <p:ph type="title"/>
          </p:nvPr>
        </p:nvSpPr>
        <p:spPr>
          <a:xfrm>
            <a:off x="523200" y="1737025"/>
            <a:ext cx="6643200" cy="119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Pivotal Cloud Foundry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Workshop Wrap-up</a:t>
            </a:r>
            <a:endParaRPr b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Pivotal eBooks</a:t>
            </a:r>
            <a:endParaRPr/>
          </a:p>
        </p:txBody>
      </p:sp>
      <p:sp>
        <p:nvSpPr>
          <p:cNvPr id="177" name="Shape 177"/>
          <p:cNvSpPr txBox="1"/>
          <p:nvPr>
            <p:ph idx="1" type="subTitle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500"/>
              </a:spcAft>
              <a:buNone/>
            </a:pPr>
            <a:r>
              <a:rPr lang="en"/>
              <a:t>Suggestion:</a:t>
            </a:r>
            <a:br>
              <a:rPr lang="en"/>
            </a:br>
            <a:r>
              <a:rPr lang="en"/>
              <a:t>- Cloud Native Foundations</a:t>
            </a:r>
            <a:br>
              <a:rPr lang="en"/>
            </a:br>
            <a:r>
              <a:rPr lang="en"/>
              <a:t>- Migrating to CNA Architectures</a:t>
            </a:r>
            <a:br>
              <a:rPr lang="en"/>
            </a:br>
            <a:r>
              <a:rPr lang="en"/>
              <a:t>- Beyond the 12-Factor App</a:t>
            </a:r>
            <a:br>
              <a:rPr lang="en"/>
            </a:br>
            <a:r>
              <a:rPr lang="en"/>
              <a:t>- Cloud Foundry - the CN Platform</a:t>
            </a:r>
            <a:br>
              <a:rPr lang="en"/>
            </a:br>
            <a:r>
              <a:rPr lang="en"/>
              <a:t>- ...</a:t>
            </a:r>
            <a:br>
              <a:rPr lang="en"/>
            </a:br>
            <a:br>
              <a:rPr lang="en"/>
            </a:br>
            <a:r>
              <a:rPr lang="en"/>
              <a:t>Download free eBooks at:</a:t>
            </a:r>
            <a:br>
              <a:rPr lang="en"/>
            </a:br>
            <a:r>
              <a:rPr lang="en"/>
              <a:t>https://content.pivotal.io/ebooks</a:t>
            </a:r>
            <a:endParaRPr/>
          </a:p>
        </p:txBody>
      </p:sp>
      <p:sp>
        <p:nvSpPr>
          <p:cNvPr id="178" name="Shape 178"/>
          <p:cNvSpPr txBox="1"/>
          <p:nvPr>
            <p:ph idx="2" type="body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200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5825" y="141500"/>
            <a:ext cx="2381250" cy="3012688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1500000" dist="57150">
              <a:srgbClr val="000000">
                <a:alpha val="50000"/>
              </a:srgbClr>
            </a:outerShdw>
          </a:effectLst>
        </p:spPr>
      </p:pic>
      <p:pic>
        <p:nvPicPr>
          <p:cNvPr id="180" name="Shape 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5950" y="162075"/>
            <a:ext cx="2381250" cy="314325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1500000" dist="57150">
              <a:srgbClr val="000000">
                <a:alpha val="50000"/>
              </a:srgbClr>
            </a:outerShdw>
          </a:effectLst>
        </p:spPr>
      </p:pic>
      <p:pic>
        <p:nvPicPr>
          <p:cNvPr id="181" name="Shape 1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2275" y="1845013"/>
            <a:ext cx="2381250" cy="3133725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1500000" dist="571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Initializr</a:t>
            </a:r>
            <a:endParaRPr/>
          </a:p>
        </p:txBody>
      </p:sp>
      <p:sp>
        <p:nvSpPr>
          <p:cNvPr id="187" name="Shape 187"/>
          <p:cNvSpPr txBox="1"/>
          <p:nvPr>
            <p:ph idx="1" type="subTitle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apps quickly with </a:t>
            </a:r>
            <a:br>
              <a:rPr lang="en"/>
            </a:br>
            <a:r>
              <a:rPr lang="en"/>
              <a:t>Spring Starter</a:t>
            </a:r>
            <a:br>
              <a:rPr lang="en"/>
            </a:br>
            <a:endParaRPr/>
          </a:p>
          <a:p>
            <a:pPr indent="0" lvl="0" marL="0">
              <a:spcBef>
                <a:spcPts val="1500"/>
              </a:spcBef>
              <a:spcAft>
                <a:spcPts val="1500"/>
              </a:spcAft>
              <a:buNone/>
            </a:pPr>
            <a:r>
              <a:rPr lang="en"/>
              <a:t>http://start.spring.io</a:t>
            </a:r>
            <a:endParaRPr/>
          </a:p>
        </p:txBody>
      </p:sp>
      <p:sp>
        <p:nvSpPr>
          <p:cNvPr id="188" name="Shape 188"/>
          <p:cNvSpPr txBox="1"/>
          <p:nvPr>
            <p:ph idx="2" type="body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20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Shape 189"/>
          <p:cNvPicPr preferRelativeResize="0"/>
          <p:nvPr/>
        </p:nvPicPr>
        <p:blipFill rotWithShape="1">
          <a:blip r:embed="rId3">
            <a:alphaModFix/>
          </a:blip>
          <a:srcRect b="0" l="5027" r="5350" t="0"/>
          <a:stretch/>
        </p:blipFill>
        <p:spPr>
          <a:xfrm>
            <a:off x="3499717" y="0"/>
            <a:ext cx="5257300" cy="5061426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1500000" dist="571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95" name="Shape 195"/>
          <p:cNvSpPr txBox="1"/>
          <p:nvPr>
            <p:ph idx="1" type="subTitle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500"/>
              </a:spcAft>
              <a:buNone/>
            </a:pPr>
            <a:r>
              <a:rPr lang="en"/>
              <a:t>Pivotal and Perficient</a:t>
            </a:r>
            <a:endParaRPr/>
          </a:p>
        </p:txBody>
      </p:sp>
      <p:sp>
        <p:nvSpPr>
          <p:cNvPr id="196" name="Shape 196"/>
          <p:cNvSpPr txBox="1"/>
          <p:nvPr>
            <p:ph idx="2" type="body"/>
          </p:nvPr>
        </p:nvSpPr>
        <p:spPr>
          <a:xfrm>
            <a:off x="3338850" y="130650"/>
            <a:ext cx="5805300" cy="490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Pivotal home – </a:t>
            </a:r>
            <a:r>
              <a:rPr lang="en" u="sng">
                <a:solidFill>
                  <a:schemeClr val="hlink"/>
                </a:solidFill>
                <a:hlinkClick r:id="rId3"/>
              </a:rPr>
              <a:t>pivotal.io</a:t>
            </a:r>
            <a:r>
              <a:rPr lang="en"/>
              <a:t> </a:t>
            </a:r>
            <a:endParaRPr/>
          </a:p>
          <a:p>
            <a:pPr indent="-3302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Pivotal Cloud Foundry Platform – </a:t>
            </a:r>
            <a:r>
              <a:rPr lang="en" u="sng">
                <a:solidFill>
                  <a:schemeClr val="hlink"/>
                </a:solidFill>
                <a:hlinkClick r:id="rId4"/>
              </a:rPr>
              <a:t>pivotal.io/platform</a:t>
            </a:r>
            <a:r>
              <a:rPr lang="en"/>
              <a:t> </a:t>
            </a:r>
            <a:endParaRPr/>
          </a:p>
          <a:p>
            <a:pPr indent="-3302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Perficient home - </a:t>
            </a:r>
            <a:r>
              <a:rPr lang="en" u="sng">
                <a:solidFill>
                  <a:schemeClr val="hlink"/>
                </a:solidFill>
                <a:hlinkClick r:id="rId5"/>
              </a:rPr>
              <a:t>www.perficient.com</a:t>
            </a:r>
            <a:r>
              <a:rPr lang="en"/>
              <a:t> </a:t>
            </a:r>
            <a:endParaRPr/>
          </a:p>
          <a:p>
            <a:pPr indent="-330200" lvl="0" marL="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Perficient services - </a:t>
            </a:r>
            <a:r>
              <a:rPr lang="en" u="sng">
                <a:solidFill>
                  <a:schemeClr val="hlink"/>
                </a:solidFill>
                <a:hlinkClick r:id="rId6"/>
              </a:rPr>
              <a:t>www.perficient.com/services</a:t>
            </a:r>
            <a:r>
              <a:rPr lang="en"/>
              <a:t> </a:t>
            </a:r>
            <a:endParaRPr/>
          </a:p>
          <a:p>
            <a:pPr indent="-330200" lvl="0" marL="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Pivotal eBooks – </a:t>
            </a:r>
            <a:r>
              <a:rPr lang="en" u="sng">
                <a:solidFill>
                  <a:schemeClr val="hlink"/>
                </a:solidFill>
                <a:hlinkClick r:id="rId7"/>
              </a:rPr>
              <a:t>pivotal.io/ebooks</a:t>
            </a:r>
            <a:r>
              <a:rPr lang="en"/>
              <a:t> </a:t>
            </a:r>
            <a:endParaRPr/>
          </a:p>
          <a:p>
            <a:pPr indent="-3175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Migrating to Cloud-Native Application Architectures - </a:t>
            </a:r>
            <a:r>
              <a:rPr lang="en" sz="1400" u="sng">
                <a:solidFill>
                  <a:schemeClr val="hlink"/>
                </a:solidFill>
                <a:hlinkClick r:id="rId8"/>
              </a:rPr>
              <a:t>http://goo.gl/i0wwV8</a:t>
            </a:r>
            <a:r>
              <a:rPr lang="en" sz="1400"/>
              <a:t> </a:t>
            </a:r>
            <a:endParaRPr sz="1400"/>
          </a:p>
          <a:p>
            <a:pPr indent="-3175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The Cloud Native Journey, by Duncan Winn - </a:t>
            </a:r>
            <a:r>
              <a:rPr lang="en" sz="1400" u="sng">
                <a:solidFill>
                  <a:schemeClr val="hlink"/>
                </a:solidFill>
                <a:hlinkClick r:id="rId9"/>
              </a:rPr>
              <a:t>http://goo.gl/Z3XLm7</a:t>
            </a:r>
            <a:r>
              <a:rPr lang="en" sz="1400"/>
              <a:t> </a:t>
            </a:r>
            <a:endParaRPr sz="1400"/>
          </a:p>
          <a:p>
            <a:pPr indent="-3175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Leading Enterprise Platform powered by Cloud Foundry - </a:t>
            </a:r>
            <a:r>
              <a:rPr lang="en" sz="1400" u="sng">
                <a:solidFill>
                  <a:schemeClr val="hlink"/>
                </a:solidFill>
                <a:hlinkClick r:id="rId10"/>
              </a:rPr>
              <a:t>http://goo.gl/XfMp8h</a:t>
            </a:r>
            <a:r>
              <a:rPr lang="en" sz="1400"/>
              <a:t> </a:t>
            </a:r>
            <a:endParaRPr sz="1400"/>
          </a:p>
          <a:p>
            <a:pPr indent="-31750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The Cloud Native Journey Webinar Series - </a:t>
            </a:r>
            <a:r>
              <a:rPr lang="en" sz="1400" u="sng">
                <a:solidFill>
                  <a:schemeClr val="hlink"/>
                </a:solidFill>
                <a:hlinkClick r:id="rId11"/>
              </a:rPr>
              <a:t>http://goo.gl/BOkxxj</a:t>
            </a:r>
            <a:r>
              <a:rPr lang="en" sz="1400"/>
              <a:t> </a:t>
            </a:r>
            <a:endParaRPr sz="1400"/>
          </a:p>
          <a:p>
            <a:pPr indent="-330200" lvl="0" marL="4572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/>
              <a:t>Customer stories - </a:t>
            </a:r>
            <a:r>
              <a:rPr lang="en" sz="1200" u="sng">
                <a:solidFill>
                  <a:schemeClr val="hlink"/>
                </a:solidFill>
                <a:hlinkClick r:id="rId12"/>
              </a:rPr>
              <a:t>https://www.youtube.com/watch?v=5q-ntJOKYA4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St. Louis </a:t>
            </a:r>
            <a:br>
              <a:rPr lang="en"/>
            </a:br>
            <a:r>
              <a:rPr lang="en"/>
              <a:t>Local Events</a:t>
            </a:r>
            <a:endParaRPr/>
          </a:p>
        </p:txBody>
      </p:sp>
      <p:sp>
        <p:nvSpPr>
          <p:cNvPr id="202" name="Shape 202"/>
          <p:cNvSpPr txBox="1"/>
          <p:nvPr>
            <p:ph idx="1" type="subTitle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Meetups</a:t>
            </a:r>
            <a:endParaRPr/>
          </a:p>
          <a:p>
            <a:pPr indent="0" lvl="0" marL="0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500"/>
              </a:spcBef>
              <a:spcAft>
                <a:spcPts val="1500"/>
              </a:spcAft>
              <a:buNone/>
            </a:pPr>
            <a:r>
              <a:rPr lang="en"/>
              <a:t>http://meetup.com </a:t>
            </a:r>
            <a:endParaRPr/>
          </a:p>
        </p:txBody>
      </p:sp>
      <p:sp>
        <p:nvSpPr>
          <p:cNvPr id="203" name="Shape 203"/>
          <p:cNvSpPr txBox="1"/>
          <p:nvPr>
            <p:ph idx="2" type="body"/>
          </p:nvPr>
        </p:nvSpPr>
        <p:spPr>
          <a:xfrm>
            <a:off x="3252975" y="549625"/>
            <a:ext cx="5604900" cy="41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Saint Louis Cloud Foundry Meetup </a:t>
            </a:r>
            <a:r>
              <a:rPr lang="en" u="sng">
                <a:solidFill>
                  <a:schemeClr val="hlink"/>
                </a:solidFill>
                <a:hlinkClick r:id="rId3"/>
              </a:rPr>
              <a:t>meetup.com/Saint-Louis-Cloud-Foundry-Meetup/</a:t>
            </a:r>
            <a:r>
              <a:rPr lang="en"/>
              <a:t> </a:t>
            </a:r>
            <a:endParaRPr/>
          </a:p>
          <a:p>
            <a:pPr indent="0" lvl="0" marL="0">
              <a:spcBef>
                <a:spcPts val="2000"/>
              </a:spcBef>
              <a:spcAft>
                <a:spcPts val="0"/>
              </a:spcAft>
              <a:buNone/>
            </a:pPr>
            <a:r>
              <a:rPr lang="en"/>
              <a:t>Saint Louis Spring Spring Users Group 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4"/>
              </a:rPr>
              <a:t>meetup.com/Saint-Louis-Spring-Meetup/</a:t>
            </a:r>
            <a:r>
              <a:rPr lang="en"/>
              <a:t> </a:t>
            </a:r>
            <a:endParaRPr/>
          </a:p>
          <a:p>
            <a:pPr indent="0" lvl="0" marL="0">
              <a:spcBef>
                <a:spcPts val="2000"/>
              </a:spcBef>
              <a:spcAft>
                <a:spcPts val="2000"/>
              </a:spcAft>
              <a:buNone/>
            </a:pPr>
            <a:r>
              <a:rPr lang="en"/>
              <a:t>St. Louis Java Users Group 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5"/>
              </a:rPr>
              <a:t>meetup.com/GatewayJUG/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SpringOne Tour</a:t>
            </a:r>
            <a:r>
              <a:rPr lang="en"/>
              <a:t> St. Louis</a:t>
            </a:r>
            <a:br>
              <a:rPr lang="en"/>
            </a:br>
            <a:r>
              <a:rPr lang="en"/>
              <a:t>May 30-31, 2018</a:t>
            </a:r>
            <a:endParaRPr/>
          </a:p>
        </p:txBody>
      </p:sp>
      <p:sp>
        <p:nvSpPr>
          <p:cNvPr id="209" name="Shape 209"/>
          <p:cNvSpPr txBox="1"/>
          <p:nvPr>
            <p:ph idx="1" type="subTitle"/>
          </p:nvPr>
        </p:nvSpPr>
        <p:spPr>
          <a:xfrm>
            <a:off x="193350" y="2274300"/>
            <a:ext cx="2865000" cy="14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Location</a:t>
            </a:r>
            <a:br>
              <a:rPr lang="en"/>
            </a:br>
            <a:r>
              <a:rPr lang="en"/>
              <a:t>T-Rex</a:t>
            </a:r>
            <a:br>
              <a:rPr lang="en"/>
            </a:br>
            <a:r>
              <a:rPr lang="en"/>
              <a:t>911 Washington Ave</a:t>
            </a:r>
            <a:br>
              <a:rPr lang="en"/>
            </a:br>
            <a:r>
              <a:rPr lang="en"/>
              <a:t>St. Louis, MO 63101</a:t>
            </a:r>
            <a:br>
              <a:rPr lang="en"/>
            </a:br>
            <a:r>
              <a:rPr lang="en"/>
              <a:t>https://springonetour.io/2018/st-louis</a:t>
            </a:r>
            <a:br>
              <a:rPr lang="en"/>
            </a:br>
            <a:endParaRPr/>
          </a:p>
          <a:p>
            <a:pPr indent="0" lvl="0" marL="0">
              <a:spcBef>
                <a:spcPts val="1500"/>
              </a:spcBef>
              <a:spcAft>
                <a:spcPts val="1500"/>
              </a:spcAft>
              <a:buNone/>
            </a:pPr>
            <a:r>
              <a:rPr lang="en"/>
              <a:t>https://springonetour.io/</a:t>
            </a:r>
            <a:endParaRPr/>
          </a:p>
        </p:txBody>
      </p:sp>
      <p:sp>
        <p:nvSpPr>
          <p:cNvPr id="210" name="Shape 210"/>
          <p:cNvSpPr txBox="1"/>
          <p:nvPr>
            <p:ph idx="2" type="body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200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9527" y="0"/>
            <a:ext cx="561294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349"/>
            <a:ext cx="9143999" cy="4961638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0" y="4374575"/>
            <a:ext cx="31974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</a:rPr>
              <a:t>https://springoneplatform.io/</a:t>
            </a:r>
            <a:endParaRPr b="1" sz="1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iew@2x.jpg" id="222" name="Shape 222"/>
          <p:cNvPicPr preferRelativeResize="0"/>
          <p:nvPr/>
        </p:nvPicPr>
        <p:blipFill rotWithShape="1">
          <a:blip r:embed="rId3">
            <a:alphaModFix amt="80000"/>
          </a:blip>
          <a:srcRect b="7856" l="0" r="0" t="784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/>
          <p:nvPr/>
        </p:nvSpPr>
        <p:spPr>
          <a:xfrm>
            <a:off x="0" y="0"/>
            <a:ext cx="9176400" cy="5143500"/>
          </a:xfrm>
          <a:prstGeom prst="rect">
            <a:avLst/>
          </a:prstGeom>
          <a:solidFill>
            <a:srgbClr val="00253E">
              <a:alpha val="69800"/>
            </a:srgbClr>
          </a:solidFill>
          <a:ln>
            <a:noFill/>
          </a:ln>
          <a:effectLst>
            <a:outerShdw blurRad="39999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25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Shape 224"/>
          <p:cNvSpPr txBox="1"/>
          <p:nvPr/>
        </p:nvSpPr>
        <p:spPr>
          <a:xfrm>
            <a:off x="-1632908" y="-1179221"/>
            <a:ext cx="18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Shape 225"/>
          <p:cNvSpPr txBox="1"/>
          <p:nvPr/>
        </p:nvSpPr>
        <p:spPr>
          <a:xfrm>
            <a:off x="760950" y="1376850"/>
            <a:ext cx="7622100" cy="23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Q&amp;A, Comments, Suggestions</a:t>
            </a:r>
            <a:endParaRPr b="1" sz="4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26" name="Shape 226"/>
          <p:cNvGrpSpPr/>
          <p:nvPr/>
        </p:nvGrpSpPr>
        <p:grpSpPr>
          <a:xfrm>
            <a:off x="3669300" y="1711460"/>
            <a:ext cx="1805400" cy="536386"/>
            <a:chOff x="3233750" y="1711500"/>
            <a:chExt cx="1805400" cy="589500"/>
          </a:xfrm>
        </p:grpSpPr>
        <p:cxnSp>
          <p:nvCxnSpPr>
            <p:cNvPr id="227" name="Shape 227"/>
            <p:cNvCxnSpPr/>
            <p:nvPr/>
          </p:nvCxnSpPr>
          <p:spPr>
            <a:xfrm>
              <a:off x="3252044" y="1711500"/>
              <a:ext cx="0" cy="589500"/>
            </a:xfrm>
            <a:prstGeom prst="straightConnector1">
              <a:avLst/>
            </a:prstGeom>
            <a:noFill/>
            <a:ln cap="flat" cmpd="sng" w="38100">
              <a:solidFill>
                <a:srgbClr val="1AB9A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8" name="Shape 228"/>
            <p:cNvCxnSpPr/>
            <p:nvPr/>
          </p:nvCxnSpPr>
          <p:spPr>
            <a:xfrm>
              <a:off x="3233750" y="1711500"/>
              <a:ext cx="1805400" cy="0"/>
            </a:xfrm>
            <a:prstGeom prst="straightConnector1">
              <a:avLst/>
            </a:prstGeom>
            <a:noFill/>
            <a:ln cap="flat" cmpd="sng" w="38100">
              <a:solidFill>
                <a:srgbClr val="1AB9A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9" name="Shape 229"/>
            <p:cNvCxnSpPr/>
            <p:nvPr/>
          </p:nvCxnSpPr>
          <p:spPr>
            <a:xfrm>
              <a:off x="5020696" y="1711500"/>
              <a:ext cx="0" cy="589500"/>
            </a:xfrm>
            <a:prstGeom prst="straightConnector1">
              <a:avLst/>
            </a:prstGeom>
            <a:noFill/>
            <a:ln cap="flat" cmpd="sng" w="38100">
              <a:solidFill>
                <a:srgbClr val="1AB9A5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30" name="Shape 230"/>
          <p:cNvGrpSpPr/>
          <p:nvPr/>
        </p:nvGrpSpPr>
        <p:grpSpPr>
          <a:xfrm>
            <a:off x="3669300" y="3019105"/>
            <a:ext cx="1805400" cy="536386"/>
            <a:chOff x="3233750" y="2966075"/>
            <a:chExt cx="1805400" cy="589500"/>
          </a:xfrm>
        </p:grpSpPr>
        <p:cxnSp>
          <p:nvCxnSpPr>
            <p:cNvPr id="231" name="Shape 231"/>
            <p:cNvCxnSpPr/>
            <p:nvPr/>
          </p:nvCxnSpPr>
          <p:spPr>
            <a:xfrm>
              <a:off x="3252044" y="2966075"/>
              <a:ext cx="0" cy="589500"/>
            </a:xfrm>
            <a:prstGeom prst="straightConnector1">
              <a:avLst/>
            </a:prstGeom>
            <a:noFill/>
            <a:ln cap="flat" cmpd="sng" w="38100">
              <a:solidFill>
                <a:srgbClr val="1AB9A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2" name="Shape 232"/>
            <p:cNvCxnSpPr/>
            <p:nvPr/>
          </p:nvCxnSpPr>
          <p:spPr>
            <a:xfrm>
              <a:off x="3233750" y="3555575"/>
              <a:ext cx="1805400" cy="0"/>
            </a:xfrm>
            <a:prstGeom prst="straightConnector1">
              <a:avLst/>
            </a:prstGeom>
            <a:noFill/>
            <a:ln cap="flat" cmpd="sng" w="38100">
              <a:solidFill>
                <a:srgbClr val="1AB9A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3" name="Shape 233"/>
            <p:cNvCxnSpPr/>
            <p:nvPr/>
          </p:nvCxnSpPr>
          <p:spPr>
            <a:xfrm>
              <a:off x="5020696" y="2966075"/>
              <a:ext cx="0" cy="589500"/>
            </a:xfrm>
            <a:prstGeom prst="straightConnector1">
              <a:avLst/>
            </a:prstGeom>
            <a:noFill/>
            <a:ln cap="flat" cmpd="sng" w="38100">
              <a:solidFill>
                <a:srgbClr val="1AB9A5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34" name="Shape 23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35" name="Shape 235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Shape 247"/>
          <p:cNvPicPr preferRelativeResize="0"/>
          <p:nvPr/>
        </p:nvPicPr>
        <p:blipFill rotWithShape="1">
          <a:blip r:embed="rId3">
            <a:alphaModFix amt="10000"/>
          </a:blip>
          <a:srcRect b="7862" l="0" r="0" t="786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Shape 248"/>
          <p:cNvSpPr txBox="1"/>
          <p:nvPr/>
        </p:nvSpPr>
        <p:spPr>
          <a:xfrm>
            <a:off x="668800" y="2538500"/>
            <a:ext cx="7796700" cy="15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  <a:t>Transforming How The World Builds Software</a:t>
            </a:r>
            <a:endParaRPr sz="2500">
              <a:solidFill>
                <a:srgbClr val="00253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49" name="Shape 249"/>
          <p:cNvCxnSpPr/>
          <p:nvPr/>
        </p:nvCxnSpPr>
        <p:spPr>
          <a:xfrm>
            <a:off x="4202557" y="2323836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F7DC5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50" name="Shape 250"/>
          <p:cNvGrpSpPr/>
          <p:nvPr/>
        </p:nvGrpSpPr>
        <p:grpSpPr>
          <a:xfrm>
            <a:off x="3681215" y="1516127"/>
            <a:ext cx="1866239" cy="437131"/>
            <a:chOff x="1841475" y="2392725"/>
            <a:chExt cx="3928925" cy="920275"/>
          </a:xfrm>
        </p:grpSpPr>
        <p:sp>
          <p:nvSpPr>
            <p:cNvPr id="251" name="Shape 251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" name="Shape 259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2018 Pivotal Software, Inc. All rights Reserved.</a:t>
            </a:r>
            <a:endParaRPr sz="600">
              <a:solidFill>
                <a:srgbClr val="00253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